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65" r:id="rId3"/>
    <p:sldId id="266" r:id="rId4"/>
    <p:sldId id="259" r:id="rId5"/>
    <p:sldId id="264" r:id="rId6"/>
    <p:sldId id="272" r:id="rId7"/>
    <p:sldId id="269" r:id="rId8"/>
    <p:sldId id="258" r:id="rId9"/>
    <p:sldId id="268" r:id="rId10"/>
    <p:sldId id="271" r:id="rId11"/>
    <p:sldId id="260" r:id="rId12"/>
    <p:sldId id="270" r:id="rId13"/>
    <p:sldId id="275" r:id="rId14"/>
    <p:sldId id="276" r:id="rId15"/>
    <p:sldId id="274" r:id="rId16"/>
    <p:sldId id="273" r:id="rId17"/>
    <p:sldId id="278" r:id="rId18"/>
    <p:sldId id="263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51" autoAdjust="0"/>
    <p:restoredTop sz="94660"/>
  </p:normalViewPr>
  <p:slideViewPr>
    <p:cSldViewPr snapToGrid="0">
      <p:cViewPr varScale="1">
        <p:scale>
          <a:sx n="86" d="100"/>
          <a:sy n="86" d="100"/>
        </p:scale>
        <p:origin x="11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C:\Users\dennt\Downloads\Starbucks%20Excel%20Analysis%20-%20Final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C:\Users\dennt\Downloads\Starbucks%20Excel%20Analysis%20-%20Final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SethPorter\Downloads\Starbucks%20Excel%20Analysis%20-%20Fina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C:\Users\dennt\Desktop\Starbucks%20Project\final-with-%20cafe_data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Ethnicity</a:t>
            </a:r>
            <a:r>
              <a:rPr lang="en-US" baseline="0"/>
              <a:t> Demographics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86C-424D-B5C9-EFC773BBAB3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86C-424D-B5C9-EFC773BBAB3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786C-424D-B5C9-EFC773BBAB3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786C-424D-B5C9-EFC773BBAB33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'Demographic Charts'!$A$1:$A$4</c:f>
              <c:strCache>
                <c:ptCount val="4"/>
                <c:pt idx="0">
                  <c:v>Average White Pop</c:v>
                </c:pt>
                <c:pt idx="1">
                  <c:v>Average Black Pop</c:v>
                </c:pt>
                <c:pt idx="2">
                  <c:v>Average Asian Pop</c:v>
                </c:pt>
                <c:pt idx="3">
                  <c:v>Average Hispanic Pop</c:v>
                </c:pt>
              </c:strCache>
            </c:strRef>
          </c:cat>
          <c:val>
            <c:numRef>
              <c:f>'Demographic Charts'!$B$1:$B$4</c:f>
              <c:numCache>
                <c:formatCode>General</c:formatCode>
                <c:ptCount val="4"/>
                <c:pt idx="0">
                  <c:v>63.992499999999993</c:v>
                </c:pt>
                <c:pt idx="1">
                  <c:v>12.423499999999999</c:v>
                </c:pt>
                <c:pt idx="2">
                  <c:v>16.769500000000001</c:v>
                </c:pt>
                <c:pt idx="3">
                  <c:v>14.029500000000002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786C-424D-B5C9-EFC773BBAB33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12613072584234"/>
          <c:y val="0.24188536324230128"/>
          <c:w val="0.41084394444832395"/>
          <c:h val="0.5893334899454815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2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sz="3200"/>
              <a:t>Income</a:t>
            </a:r>
            <a:r>
              <a:rPr lang="en-US" sz="3200" baseline="0"/>
              <a:t> vs. population</a:t>
            </a:r>
            <a:endParaRPr lang="en-US" sz="32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circle"/>
            <c:size val="6"/>
            <c:spPr>
              <a:solidFill>
                <a:schemeClr val="accent1"/>
              </a:solidFill>
              <a:ln w="22225">
                <a:solidFill>
                  <a:schemeClr val="lt1"/>
                </a:solidFill>
                <a:round/>
              </a:ln>
              <a:effectLst/>
            </c:spPr>
          </c:marker>
          <c:trendline>
            <c:spPr>
              <a:ln w="28575" cap="rnd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trendlineType val="linear"/>
            <c:dispRSqr val="0"/>
            <c:dispEq val="0"/>
          </c:trendline>
          <c:xVal>
            <c:numRef>
              <c:f>'Analysis Data and Charts'!$C$2:$C$21</c:f>
              <c:numCache>
                <c:formatCode>#,##0</c:formatCode>
                <c:ptCount val="20"/>
                <c:pt idx="0">
                  <c:v>97069</c:v>
                </c:pt>
                <c:pt idx="1">
                  <c:v>105114</c:v>
                </c:pt>
                <c:pt idx="2">
                  <c:v>108092</c:v>
                </c:pt>
                <c:pt idx="3">
                  <c:v>95622</c:v>
                </c:pt>
                <c:pt idx="4">
                  <c:v>76578</c:v>
                </c:pt>
                <c:pt idx="5">
                  <c:v>62739</c:v>
                </c:pt>
                <c:pt idx="6">
                  <c:v>96529</c:v>
                </c:pt>
                <c:pt idx="7">
                  <c:v>26006</c:v>
                </c:pt>
                <c:pt idx="8">
                  <c:v>83266</c:v>
                </c:pt>
                <c:pt idx="9">
                  <c:v>92826</c:v>
                </c:pt>
                <c:pt idx="10">
                  <c:v>99827</c:v>
                </c:pt>
                <c:pt idx="11">
                  <c:v>34826</c:v>
                </c:pt>
                <c:pt idx="12">
                  <c:v>122684</c:v>
                </c:pt>
                <c:pt idx="13">
                  <c:v>89617</c:v>
                </c:pt>
                <c:pt idx="14">
                  <c:v>49274</c:v>
                </c:pt>
                <c:pt idx="15">
                  <c:v>106599</c:v>
                </c:pt>
                <c:pt idx="16">
                  <c:v>79324</c:v>
                </c:pt>
                <c:pt idx="17">
                  <c:v>57232</c:v>
                </c:pt>
                <c:pt idx="18">
                  <c:v>127523</c:v>
                </c:pt>
                <c:pt idx="19">
                  <c:v>76051</c:v>
                </c:pt>
              </c:numCache>
            </c:numRef>
          </c:xVal>
          <c:yVal>
            <c:numRef>
              <c:f>'Analysis Data and Charts'!$D$2:$D$21</c:f>
              <c:numCache>
                <c:formatCode>#,##0</c:formatCode>
                <c:ptCount val="20"/>
                <c:pt idx="0">
                  <c:v>71204</c:v>
                </c:pt>
                <c:pt idx="1">
                  <c:v>26919</c:v>
                </c:pt>
                <c:pt idx="2">
                  <c:v>55154</c:v>
                </c:pt>
                <c:pt idx="3">
                  <c:v>102304</c:v>
                </c:pt>
                <c:pt idx="4">
                  <c:v>37058</c:v>
                </c:pt>
                <c:pt idx="5">
                  <c:v>265932</c:v>
                </c:pt>
                <c:pt idx="6">
                  <c:v>33288</c:v>
                </c:pt>
                <c:pt idx="7">
                  <c:v>39075</c:v>
                </c:pt>
                <c:pt idx="8">
                  <c:v>101639</c:v>
                </c:pt>
                <c:pt idx="9">
                  <c:v>41795</c:v>
                </c:pt>
                <c:pt idx="10">
                  <c:v>35429</c:v>
                </c:pt>
                <c:pt idx="11">
                  <c:v>282803</c:v>
                </c:pt>
                <c:pt idx="12">
                  <c:v>45336</c:v>
                </c:pt>
                <c:pt idx="13">
                  <c:v>57695</c:v>
                </c:pt>
                <c:pt idx="14">
                  <c:v>14540</c:v>
                </c:pt>
                <c:pt idx="15">
                  <c:v>24758</c:v>
                </c:pt>
                <c:pt idx="16">
                  <c:v>58499</c:v>
                </c:pt>
                <c:pt idx="17">
                  <c:v>4849</c:v>
                </c:pt>
                <c:pt idx="18">
                  <c:v>54117</c:v>
                </c:pt>
                <c:pt idx="19">
                  <c:v>91415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418-4B5B-B5EC-4507002B2A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91800152"/>
        <c:axId val="491802120"/>
      </c:scatterChart>
      <c:valAx>
        <c:axId val="4918001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lt1">
                  <a:alpha val="10000"/>
                </a:schemeClr>
              </a:solidFill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/>
                  <a:t>Median Income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alpha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1802120"/>
        <c:crosses val="autoZero"/>
        <c:crossBetween val="midCat"/>
      </c:valAx>
      <c:valAx>
        <c:axId val="4918021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Population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18001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Breakdown by Location Type</a:t>
            </a:r>
          </a:p>
          <a:p>
            <a:pPr>
              <a:defRPr/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DDF-8847-956D-4EA18A64699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DDF-8847-956D-4EA18A64699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DDF-8847-956D-4EA18A64699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DDDF-8847-956D-4EA18A64699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DDDF-8847-956D-4EA18A64699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DDDF-8847-956D-4EA18A646990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DDDF-8847-956D-4EA18A646990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DDDF-8847-956D-4EA18A646990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DDDF-8847-956D-4EA18A646990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DDDF-8847-956D-4EA18A646990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5-DDDF-8847-956D-4EA18A646990}"/>
              </c:ext>
            </c:extLst>
          </c:dPt>
          <c:dLbls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DDDF-8847-956D-4EA18A646990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DDDF-8847-956D-4EA18A646990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DDDF-8847-956D-4EA18A646990}"/>
                </c:ext>
              </c:extLst>
            </c:dLbl>
            <c:dLbl>
              <c:idx val="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DDDF-8847-956D-4EA18A646990}"/>
                </c:ext>
              </c:extLst>
            </c:dLbl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Sheet1!$E$2:$E$12</c:f>
              <c:strCache>
                <c:ptCount val="11"/>
                <c:pt idx="0">
                  <c:v>Grocery Store</c:v>
                </c:pt>
                <c:pt idx="1">
                  <c:v>Department Store</c:v>
                </c:pt>
                <c:pt idx="2">
                  <c:v>Casino</c:v>
                </c:pt>
                <c:pt idx="3">
                  <c:v>Highway Rest Area</c:v>
                </c:pt>
                <c:pt idx="4">
                  <c:v>Mall</c:v>
                </c:pt>
                <c:pt idx="5">
                  <c:v>University</c:v>
                </c:pt>
                <c:pt idx="6">
                  <c:v>Train Station</c:v>
                </c:pt>
                <c:pt idx="7">
                  <c:v>Hotel</c:v>
                </c:pt>
                <c:pt idx="8">
                  <c:v>Hospital</c:v>
                </c:pt>
                <c:pt idx="9">
                  <c:v>Airport</c:v>
                </c:pt>
                <c:pt idx="10">
                  <c:v>Shopping Centers/ StandAlone</c:v>
                </c:pt>
              </c:strCache>
            </c:strRef>
          </c:cat>
          <c:val>
            <c:numRef>
              <c:f>Sheet1!$F$2:$F$12</c:f>
              <c:numCache>
                <c:formatCode>General</c:formatCode>
                <c:ptCount val="11"/>
                <c:pt idx="0">
                  <c:v>18</c:v>
                </c:pt>
                <c:pt idx="1">
                  <c:v>32</c:v>
                </c:pt>
                <c:pt idx="2">
                  <c:v>3</c:v>
                </c:pt>
                <c:pt idx="3">
                  <c:v>18</c:v>
                </c:pt>
                <c:pt idx="4">
                  <c:v>25</c:v>
                </c:pt>
                <c:pt idx="5">
                  <c:v>8</c:v>
                </c:pt>
                <c:pt idx="6">
                  <c:v>2</c:v>
                </c:pt>
                <c:pt idx="7">
                  <c:v>2</c:v>
                </c:pt>
                <c:pt idx="8">
                  <c:v>1</c:v>
                </c:pt>
                <c:pt idx="9">
                  <c:v>2</c:v>
                </c:pt>
                <c:pt idx="10">
                  <c:v>136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DDDF-8847-956D-4EA18A64699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302312670222836"/>
          <c:y val="3.3039350771967402E-2"/>
          <c:w val="0.26534776255107967"/>
          <c:h val="0.9669606492280326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[final-with- cafe_data.csv]Sheet3!PivotTable3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/>
              <a:t>Competitors within 1 Mile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circle"/>
          <c:size val="6"/>
          <c:spPr>
            <a:solidFill>
              <a:schemeClr val="accent1">
                <a:alpha val="85000"/>
              </a:schemeClr>
            </a:solidFill>
            <a:ln>
              <a:noFill/>
            </a:ln>
            <a:effectLst/>
          </c:spPr>
        </c:marker>
      </c:pivotFmt>
      <c:pivotFmt>
        <c:idx val="1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  <c:pivotFmt>
        <c:idx val="2"/>
        <c:spPr>
          <a:solidFill>
            <a:schemeClr val="accent1">
              <a:alpha val="85000"/>
            </a:schemeClr>
          </a:solidFill>
          <a:ln w="9525" cap="flat" cmpd="sng" algn="ctr">
            <a:solidFill>
              <a:schemeClr val="accent1">
                <a:lumMod val="75000"/>
              </a:schemeClr>
            </a:solidFill>
            <a:round/>
          </a:ln>
          <a:effectLst/>
          <a:sp3d contourW="9525">
            <a:contourClr>
              <a:schemeClr val="accent1">
                <a:lumMod val="75000"/>
              </a:schemeClr>
            </a:contourClr>
          </a:sp3d>
        </c:spPr>
        <c:marker>
          <c:symbol val="none"/>
        </c:marker>
      </c:pivotFmt>
    </c:pivotFmts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cat>
            <c:strRef>
              <c:f>Sheet3!$A$4:$A$14</c:f>
              <c:strCache>
                <c:ptCount val="10"/>
                <c:pt idx="0">
                  <c:v>Auntie Anne's</c:v>
                </c:pt>
                <c:pt idx="1">
                  <c:v>Barnes &amp; Noble</c:v>
                </c:pt>
                <c:pt idx="2">
                  <c:v>Dunkin' Donuts</c:v>
                </c:pt>
                <c:pt idx="3">
                  <c:v>Housing Works Bookstore Cafe</c:v>
                </c:pt>
                <c:pt idx="4">
                  <c:v>Indian Road Cafe</c:v>
                </c:pt>
                <c:pt idx="5">
                  <c:v>King George Cafe</c:v>
                </c:pt>
                <c:pt idx="6">
                  <c:v>McDonald's</c:v>
                </c:pt>
                <c:pt idx="7">
                  <c:v>Panera Bread</c:v>
                </c:pt>
                <c:pt idx="8">
                  <c:v>The Grand Summit Hotel</c:v>
                </c:pt>
                <c:pt idx="9">
                  <c:v>Wawa</c:v>
                </c:pt>
              </c:strCache>
            </c:strRef>
          </c:cat>
          <c:val>
            <c:numRef>
              <c:f>Sheet3!$B$4:$B$14</c:f>
              <c:numCache>
                <c:formatCode>General</c:formatCode>
                <c:ptCount val="10"/>
                <c:pt idx="0">
                  <c:v>18</c:v>
                </c:pt>
                <c:pt idx="1">
                  <c:v>60</c:v>
                </c:pt>
                <c:pt idx="2">
                  <c:v>23</c:v>
                </c:pt>
                <c:pt idx="3">
                  <c:v>9</c:v>
                </c:pt>
                <c:pt idx="4">
                  <c:v>5</c:v>
                </c:pt>
                <c:pt idx="5">
                  <c:v>9</c:v>
                </c:pt>
                <c:pt idx="6">
                  <c:v>6</c:v>
                </c:pt>
                <c:pt idx="7">
                  <c:v>35</c:v>
                </c:pt>
                <c:pt idx="8">
                  <c:v>7</c:v>
                </c:pt>
                <c:pt idx="9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2C4-4B4F-9E51-E26B4C15C3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531613392"/>
        <c:axId val="531613712"/>
        <c:axId val="0"/>
      </c:bar3DChart>
      <c:catAx>
        <c:axId val="531613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613712"/>
        <c:crosses val="autoZero"/>
        <c:auto val="1"/>
        <c:lblAlgn val="ctr"/>
        <c:lblOffset val="100"/>
        <c:noMultiLvlLbl val="0"/>
      </c:catAx>
      <c:valAx>
        <c:axId val="531613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613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7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>
            <a:alpha val="25000"/>
          </a:schemeClr>
        </a:solidFill>
        <a:round/>
      </a:ln>
    </cs:spPr>
    <cs:defRPr sz="900" b="0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gradFill>
          <a:gsLst>
            <a:gs pos="79000">
              <a:schemeClr val="phClr"/>
            </a:gs>
            <a:gs pos="0">
              <a:schemeClr val="lt1">
                <a:alpha val="6000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png>
</file>

<file path=ppt/media/image11.svg>
</file>

<file path=ppt/media/image12.png>
</file>

<file path=ppt/media/image13.png>
</file>

<file path=ppt/media/image14.jpg>
</file>

<file path=ppt/media/image15.jpg>
</file>

<file path=ppt/media/image16.tiff>
</file>

<file path=ppt/media/image17.tiff>
</file>

<file path=ppt/media/image18.tiff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777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8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2048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39381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678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364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618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189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31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54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73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18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814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122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84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25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19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F42CDE8-5731-42B1-BBC2-4965EF0E097E}" type="datetimeFigureOut">
              <a:rPr lang="en-US" smtClean="0"/>
              <a:t>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966AE-90FD-43F7-98DB-E6E0CD663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8903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FF8D7-AFEF-49F0-B47D-7EFF75AA54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Starbucks </a:t>
            </a:r>
            <a:r>
              <a:rPr lang="en-US" dirty="0"/>
              <a:t>Market Analysis</a:t>
            </a:r>
            <a:br>
              <a:rPr lang="en-US" dirty="0"/>
            </a:br>
            <a:r>
              <a:rPr lang="en-US" dirty="0"/>
              <a:t>“</a:t>
            </a:r>
            <a:r>
              <a:rPr lang="en-US" sz="5400" i="1" dirty="0"/>
              <a:t>Jersey Style”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33AADA-9239-41C0-B6C3-D643333D38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Brought to you by the DATA Gurus</a:t>
            </a:r>
          </a:p>
        </p:txBody>
      </p:sp>
      <p:pic>
        <p:nvPicPr>
          <p:cNvPr id="5" name="Graphic 4" descr="Coffee">
            <a:extLst>
              <a:ext uri="{FF2B5EF4-FFF2-40B4-BE49-F238E27FC236}">
                <a16:creationId xmlns:a16="http://schemas.microsoft.com/office/drawing/2014/main" id="{570227B7-0599-4119-B84A-0BBD079ED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76171" y="4387258"/>
            <a:ext cx="1571348" cy="1348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96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5A1CE7-65D7-4919-B638-911832C1E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277" y="0"/>
            <a:ext cx="940472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119AD4-3A9E-D348-8B18-4AB378BF8AF1}"/>
              </a:ext>
            </a:extLst>
          </p:cNvPr>
          <p:cNvSpPr txBox="1"/>
          <p:nvPr/>
        </p:nvSpPr>
        <p:spPr>
          <a:xfrm>
            <a:off x="134911" y="449705"/>
            <a:ext cx="27131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New Jersey</a:t>
            </a:r>
          </a:p>
          <a:p>
            <a:r>
              <a:rPr lang="en-US" sz="2400" dirty="0"/>
              <a:t>Demographics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93446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30633-68D4-4680-A9FE-D4492FC44C4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28650"/>
            <a:ext cx="3408363" cy="594042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500" dirty="0"/>
              <a:t>Number of Starbucks with .5 miles of a train station (North/Central Jersey)</a:t>
            </a:r>
          </a:p>
        </p:txBody>
      </p:sp>
      <p:pic>
        <p:nvPicPr>
          <p:cNvPr id="23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5BF76E2-02A0-A64D-AE84-9706FC6F9C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4" r="10238" b="-1"/>
          <a:stretch/>
        </p:blipFill>
        <p:spPr>
          <a:xfrm>
            <a:off x="3409025" y="10"/>
            <a:ext cx="8649810" cy="671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32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8A720-5E28-DE48-BD6E-94089BCB5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2144"/>
            <a:ext cx="3080551" cy="656947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500" dirty="0"/>
              <a:t>Number of Starbucks with .5 miles of a train station (South Jersey)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CEFCE9A-FDD6-4F9A-9157-EAD11A3839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41" y="6858001"/>
            <a:ext cx="3330328" cy="128726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235327F1-51DC-434E-A8A6-E5944C1A71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40" r="2" b="7542"/>
          <a:stretch/>
        </p:blipFill>
        <p:spPr>
          <a:xfrm>
            <a:off x="3080551" y="1"/>
            <a:ext cx="9004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66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863D46-5CB3-AE44-8887-67935D6FF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616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DB211FB-F86D-7342-ADCB-98809D1F6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910144"/>
              </p:ext>
            </p:extLst>
          </p:nvPr>
        </p:nvGraphicFramePr>
        <p:xfrm>
          <a:off x="643467" y="992517"/>
          <a:ext cx="10905067" cy="4872972"/>
        </p:xfrm>
        <a:graphic>
          <a:graphicData uri="http://schemas.openxmlformats.org/drawingml/2006/table">
            <a:tbl>
              <a:tblPr firstRow="1" bandRow="1"/>
              <a:tblGrid>
                <a:gridCol w="4043309">
                  <a:extLst>
                    <a:ext uri="{9D8B030D-6E8A-4147-A177-3AD203B41FA5}">
                      <a16:colId xmlns:a16="http://schemas.microsoft.com/office/drawing/2014/main" val="3431015272"/>
                    </a:ext>
                  </a:extLst>
                </a:gridCol>
                <a:gridCol w="1803937">
                  <a:extLst>
                    <a:ext uri="{9D8B030D-6E8A-4147-A177-3AD203B41FA5}">
                      <a16:colId xmlns:a16="http://schemas.microsoft.com/office/drawing/2014/main" val="2582223074"/>
                    </a:ext>
                  </a:extLst>
                </a:gridCol>
                <a:gridCol w="1803937">
                  <a:extLst>
                    <a:ext uri="{9D8B030D-6E8A-4147-A177-3AD203B41FA5}">
                      <a16:colId xmlns:a16="http://schemas.microsoft.com/office/drawing/2014/main" val="97375628"/>
                    </a:ext>
                  </a:extLst>
                </a:gridCol>
                <a:gridCol w="1803937">
                  <a:extLst>
                    <a:ext uri="{9D8B030D-6E8A-4147-A177-3AD203B41FA5}">
                      <a16:colId xmlns:a16="http://schemas.microsoft.com/office/drawing/2014/main" val="4031477162"/>
                    </a:ext>
                  </a:extLst>
                </a:gridCol>
                <a:gridCol w="1449947">
                  <a:extLst>
                    <a:ext uri="{9D8B030D-6E8A-4147-A177-3AD203B41FA5}">
                      <a16:colId xmlns:a16="http://schemas.microsoft.com/office/drawing/2014/main" val="2591322993"/>
                    </a:ext>
                  </a:extLst>
                </a:gridCol>
              </a:tblGrid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Type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Income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Population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Median Age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1293826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Hospital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92,296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18,833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4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6901600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Airport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34,826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B6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282,803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47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906105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Hotel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86,511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55,869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DD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7395641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 Station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130,308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19,547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D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3BDE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678292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Casino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26,006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39,075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D4D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9673242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University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64,919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C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88,903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2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7703434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Grocery Store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95,419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E2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30,370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B3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8AC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269896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Highway Rest Area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79,045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35,914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D6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EF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8563726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Mall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97,980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58,841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E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1D2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1360062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 Store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84,451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40,665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FB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8401006"/>
                  </a:ext>
                </a:extLst>
              </a:tr>
              <a:tr h="4060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Shopping Centers/ StandAlone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100,457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36,383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F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3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</a:t>
                      </a:r>
                    </a:p>
                  </a:txBody>
                  <a:tcPr marL="20458" marR="20458" marT="2045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3293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6714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96C602-54F9-4386-994D-06F8AC9FA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85977"/>
            <a:ext cx="8825657" cy="860400"/>
          </a:xfrm>
        </p:spPr>
        <p:txBody>
          <a:bodyPr/>
          <a:lstStyle/>
          <a:p>
            <a:pPr algn="ctr"/>
            <a:r>
              <a:rPr lang="en-US" sz="5400" dirty="0"/>
              <a:t>Let’s Look at the Competition</a:t>
            </a:r>
          </a:p>
        </p:txBody>
      </p:sp>
    </p:spTree>
    <p:extLst>
      <p:ext uri="{BB962C8B-B14F-4D97-AF65-F5344CB8AC3E}">
        <p14:creationId xmlns:p14="http://schemas.microsoft.com/office/powerpoint/2010/main" val="3043265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EFA3C5F-A120-41D2-82BE-DD5886EAC4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4079548"/>
              </p:ext>
            </p:extLst>
          </p:nvPr>
        </p:nvGraphicFramePr>
        <p:xfrm>
          <a:off x="-9272" y="0"/>
          <a:ext cx="12201272" cy="6817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24958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FED76-893C-3E44-9D11-06758FE61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D6B74-EB30-464D-ADB8-A827E6735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majority of the Starbucks competition is located in Barnes &amp; Noble</a:t>
            </a:r>
          </a:p>
          <a:p>
            <a:r>
              <a:rPr lang="en-US" dirty="0"/>
              <a:t>Barnes &amp; Noble sells Starbucks so they eliminated a major competitor as in Barnes &amp; Noble</a:t>
            </a:r>
          </a:p>
          <a:p>
            <a:r>
              <a:rPr lang="en-US" dirty="0"/>
              <a:t>Second highest competition is Panera Bread</a:t>
            </a:r>
          </a:p>
        </p:txBody>
      </p:sp>
    </p:spTree>
    <p:extLst>
      <p:ext uri="{BB962C8B-B14F-4D97-AF65-F5344CB8AC3E}">
        <p14:creationId xmlns:p14="http://schemas.microsoft.com/office/powerpoint/2010/main" val="3013165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3363E-5DF8-4BF5-ACE4-8C946F8CD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67474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ED9EA-67AE-4792-A954-EC0DE760B9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3500" dirty="0"/>
              <a:t>34% of NJ Starbucks are located in 20 highest income cities</a:t>
            </a:r>
          </a:p>
          <a:p>
            <a:r>
              <a:rPr lang="en-US" sz="3500" dirty="0"/>
              <a:t>Majority of Starbucks are within .5 miles of Train station</a:t>
            </a:r>
          </a:p>
          <a:p>
            <a:r>
              <a:rPr lang="en-US" sz="3500" dirty="0"/>
              <a:t>Starbucks clusters around Philly and New York greater metropolitan areas (High working populations)</a:t>
            </a:r>
          </a:p>
          <a:p>
            <a:r>
              <a:rPr lang="en-US" sz="3500" dirty="0"/>
              <a:t>Also in wealthy suburban bedroom communities</a:t>
            </a:r>
          </a:p>
          <a:p>
            <a:r>
              <a:rPr lang="en-US" sz="3500" dirty="0"/>
              <a:t>Majority of Starbucks in Shopping Centers</a:t>
            </a:r>
          </a:p>
          <a:p>
            <a:endParaRPr lang="en-US" sz="3500" dirty="0"/>
          </a:p>
          <a:p>
            <a:endParaRPr lang="en-US" sz="3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505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5DFB6-E481-4A41-8E09-9F1AAFCF5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6117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Questions: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01A8C5-C153-4F1D-98C5-1B573E928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0954" y="1776644"/>
            <a:ext cx="5592933" cy="378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595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F6756-82C6-2A49-B9DA-DCB9C86E7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07911"/>
          </a:xfrm>
        </p:spPr>
        <p:txBody>
          <a:bodyPr/>
          <a:lstStyle/>
          <a:p>
            <a:pPr algn="ctr"/>
            <a:r>
              <a:rPr lang="en-US" dirty="0"/>
              <a:t>Analysis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B17AA-226A-674A-980F-D93FDFB6A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Ritu</a:t>
            </a:r>
            <a:r>
              <a:rPr lang="en-US" dirty="0"/>
              <a:t> Mishra- Programming leader (Google API, Pandas, Matplotlib)</a:t>
            </a:r>
          </a:p>
          <a:p>
            <a:r>
              <a:rPr lang="en-US" dirty="0"/>
              <a:t>Pablo </a:t>
            </a:r>
            <a:r>
              <a:rPr lang="en-US" dirty="0" err="1"/>
              <a:t>Albilal</a:t>
            </a:r>
            <a:r>
              <a:rPr lang="en-US" dirty="0"/>
              <a:t>- Programming Leader (Census API, Pandas, </a:t>
            </a:r>
            <a:r>
              <a:rPr lang="en-US" dirty="0" err="1"/>
              <a:t>Plot.ly</a:t>
            </a:r>
            <a:r>
              <a:rPr lang="en-US" dirty="0"/>
              <a:t>, QGIS, Google Maps Engine)</a:t>
            </a:r>
          </a:p>
          <a:p>
            <a:r>
              <a:rPr lang="en-US" dirty="0"/>
              <a:t>Tim Denny- Project Coordinator (PowerPoint, Research, basic Pandas)</a:t>
            </a:r>
          </a:p>
          <a:p>
            <a:r>
              <a:rPr lang="en-US" dirty="0"/>
              <a:t>Seth Porter- Project Coordinator (PowerPoint, Research, basic Pandas)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7" name="Graphic 16" descr="Computer">
            <a:extLst>
              <a:ext uri="{FF2B5EF4-FFF2-40B4-BE49-F238E27FC236}">
                <a16:creationId xmlns:a16="http://schemas.microsoft.com/office/drawing/2014/main" id="{B7A0FA16-A51D-4274-AB3D-C9B9B668B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07763" y="3870663"/>
            <a:ext cx="2524292" cy="1846556"/>
          </a:xfrm>
          <a:prstGeom prst="rect">
            <a:avLst/>
          </a:prstGeom>
        </p:spPr>
      </p:pic>
      <p:pic>
        <p:nvPicPr>
          <p:cNvPr id="19" name="Graphic 18" descr="Woman">
            <a:extLst>
              <a:ext uri="{FF2B5EF4-FFF2-40B4-BE49-F238E27FC236}">
                <a16:creationId xmlns:a16="http://schemas.microsoft.com/office/drawing/2014/main" id="{11AC1331-9D82-4C60-B760-F3238C8476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82249" y="4483224"/>
            <a:ext cx="2987660" cy="221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812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71E03-CE34-4877-9EA6-6E0DC3FEA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Gurus want to know what’s brewing in New Jersey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F78C-E4FC-4309-8C69-3F65EEB482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111" y="3364636"/>
            <a:ext cx="3881502" cy="28917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Guru Data Tools</a:t>
            </a:r>
          </a:p>
          <a:p>
            <a:r>
              <a:rPr lang="en-US" dirty="0"/>
              <a:t>Census Data API</a:t>
            </a:r>
          </a:p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r>
              <a:rPr lang="en-US" dirty="0"/>
              <a:t>Python, Pandas, Matplotlib, </a:t>
            </a:r>
            <a:r>
              <a:rPr lang="en-US" dirty="0" err="1"/>
              <a:t>Plot.ly</a:t>
            </a:r>
            <a:endParaRPr lang="en-US" dirty="0"/>
          </a:p>
          <a:p>
            <a:r>
              <a:rPr lang="en-US" dirty="0"/>
              <a:t>Microsoft Excel, Photoshop</a:t>
            </a:r>
          </a:p>
          <a:p>
            <a:r>
              <a:rPr lang="en-US" dirty="0"/>
              <a:t>Google API, QGIS, Google Maps Engine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3E0F3B-CF92-406E-8FD8-9C256C905A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73661" y="3428999"/>
            <a:ext cx="4163627" cy="28273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247 Starbucks locations throughout the state. </a:t>
            </a:r>
          </a:p>
          <a:p>
            <a:r>
              <a:rPr lang="en-US" dirty="0"/>
              <a:t>Analyze the demographics for each location</a:t>
            </a:r>
          </a:p>
          <a:p>
            <a:r>
              <a:rPr lang="en-US" dirty="0"/>
              <a:t>Identify trends</a:t>
            </a:r>
          </a:p>
          <a:p>
            <a:r>
              <a:rPr lang="en-US" dirty="0"/>
              <a:t>Nearby competition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C89E2F-34BF-49EA-81D7-4DDCB847A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759" y="2045470"/>
            <a:ext cx="3524436" cy="444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546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4F2B3-FD5D-4C57-A868-8D2D0941D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New Jersey</a:t>
            </a:r>
            <a:br>
              <a:rPr lang="en-US" dirty="0"/>
            </a:br>
            <a:r>
              <a:rPr lang="en-US" dirty="0"/>
              <a:t>Demographics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08024-A4F2-4DF0-9ABC-C1D19616C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052918"/>
            <a:ext cx="4902433" cy="4195481"/>
          </a:xfrm>
        </p:spPr>
        <p:txBody>
          <a:bodyPr/>
          <a:lstStyle/>
          <a:p>
            <a:r>
              <a:rPr lang="en-US" dirty="0"/>
              <a:t>Total Population – 9 million</a:t>
            </a:r>
          </a:p>
          <a:p>
            <a:r>
              <a:rPr lang="en-US" dirty="0"/>
              <a:t>Median Household - $71,637</a:t>
            </a:r>
          </a:p>
          <a:p>
            <a:r>
              <a:rPr lang="en-US" dirty="0"/>
              <a:t>Median Age:   39 </a:t>
            </a:r>
          </a:p>
          <a:p>
            <a:r>
              <a:rPr lang="en-US" dirty="0"/>
              <a:t>68% White, 14% Black, 8% Asian, 3% Multicultural, 6% Other</a:t>
            </a:r>
          </a:p>
          <a:p>
            <a:r>
              <a:rPr lang="en-US" dirty="0"/>
              <a:t> 51% Female, 49% Male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2DF8D0-49C7-4256-B99D-E4F16CCFB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72" y="0"/>
            <a:ext cx="6840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54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F06B4-8BBD-4D1B-AEBC-0C94B6B8D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90156"/>
          </a:xfrm>
        </p:spPr>
        <p:txBody>
          <a:bodyPr/>
          <a:lstStyle/>
          <a:p>
            <a:pPr algn="ctr"/>
            <a:r>
              <a:rPr lang="en-US" dirty="0"/>
              <a:t>Demographic Details for top 20 Cities With the Most Starbucks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F2820C1-BAFF-44DC-8AC8-C5D4E53D9C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1917830"/>
              </p:ext>
            </p:extLst>
          </p:nvPr>
        </p:nvGraphicFramePr>
        <p:xfrm>
          <a:off x="646111" y="2158584"/>
          <a:ext cx="9651986" cy="4481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63698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6E14639-F601-4868-AF75-FF4345DC38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3146566"/>
              </p:ext>
            </p:extLst>
          </p:nvPr>
        </p:nvGraphicFramePr>
        <p:xfrm>
          <a:off x="506027" y="257452"/>
          <a:ext cx="11194742" cy="63475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03823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C0841-2DFF-4F49-B307-AACA79F3D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B23DF-5B5A-D943-822E-16B1ACB24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Newark</a:t>
            </a:r>
          </a:p>
          <a:p>
            <a:r>
              <a:rPr lang="en-US" sz="3200" dirty="0"/>
              <a:t>Jersey City</a:t>
            </a:r>
          </a:p>
          <a:p>
            <a:r>
              <a:rPr lang="en-US" sz="3200" dirty="0"/>
              <a:t>Atlantic City</a:t>
            </a:r>
          </a:p>
          <a:p>
            <a:r>
              <a:rPr lang="en-US" sz="3200" dirty="0"/>
              <a:t>They are heavily populated with low incomes but do to demand caused by businesses, major transit centers, and tourism there are a significant amount of Starbucks</a:t>
            </a:r>
          </a:p>
        </p:txBody>
      </p:sp>
    </p:spTree>
    <p:extLst>
      <p:ext uri="{BB962C8B-B14F-4D97-AF65-F5344CB8AC3E}">
        <p14:creationId xmlns:p14="http://schemas.microsoft.com/office/powerpoint/2010/main" val="2447860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34E0A-AB43-42E8-BDC4-15D991BC2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4" y="1447800"/>
            <a:ext cx="3863727" cy="4572000"/>
          </a:xfrm>
        </p:spPr>
        <p:txBody>
          <a:bodyPr anchor="ctr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100" b="1" dirty="0"/>
              <a:t>Location Types</a:t>
            </a:r>
            <a:br>
              <a:rPr lang="en-US" sz="3100" b="1" dirty="0"/>
            </a:br>
            <a:br>
              <a:rPr lang="en-US" sz="3100" b="1" i="1" dirty="0"/>
            </a:br>
            <a:r>
              <a:rPr lang="en-US" sz="3100" b="1" i="1" dirty="0"/>
              <a:t>Department Store</a:t>
            </a:r>
            <a:br>
              <a:rPr lang="en-US" sz="3100" b="1" i="1" dirty="0"/>
            </a:br>
            <a:r>
              <a:rPr lang="en-US" sz="3600" b="1" i="1" dirty="0"/>
              <a:t>Hospital</a:t>
            </a:r>
            <a:br>
              <a:rPr lang="en-US" sz="3100" b="1" i="1" dirty="0"/>
            </a:br>
            <a:r>
              <a:rPr lang="en-US" sz="3100" b="1" i="1" dirty="0"/>
              <a:t>Shopping Centers/ Stand Alone</a:t>
            </a:r>
            <a:br>
              <a:rPr lang="en-US" sz="3100" b="1" i="1" dirty="0"/>
            </a:br>
            <a:r>
              <a:rPr lang="en-US" sz="3100" b="1" i="1" dirty="0"/>
              <a:t>Airports</a:t>
            </a:r>
            <a:br>
              <a:rPr lang="en-US" sz="3100" b="1" i="1" dirty="0"/>
            </a:br>
            <a:r>
              <a:rPr lang="en-US" sz="3100" b="1" i="1" dirty="0"/>
              <a:t>Grocery Stores</a:t>
            </a:r>
            <a:br>
              <a:rPr lang="en-US" sz="3100" b="1" i="1" dirty="0"/>
            </a:br>
            <a:r>
              <a:rPr lang="en-US" sz="3100" b="1" i="1" dirty="0"/>
              <a:t>Hotels</a:t>
            </a:r>
            <a:br>
              <a:rPr lang="en-US" sz="3100" b="1" i="1" dirty="0"/>
            </a:br>
            <a:r>
              <a:rPr lang="en-US" sz="3100" b="1" i="1" dirty="0"/>
              <a:t>Trains Stations </a:t>
            </a:r>
            <a:br>
              <a:rPr lang="en-US" sz="3100" b="1" i="1" dirty="0"/>
            </a:br>
            <a:r>
              <a:rPr lang="en-US" sz="3100" b="1" i="1" dirty="0"/>
              <a:t>Casino</a:t>
            </a:r>
            <a:br>
              <a:rPr lang="en-US" sz="3100" b="1" i="1" dirty="0"/>
            </a:br>
            <a:r>
              <a:rPr lang="en-US" sz="3100" b="1" i="1" dirty="0"/>
              <a:t>Highway Rest Area</a:t>
            </a:r>
            <a:br>
              <a:rPr lang="en-US" sz="3100" b="1" i="1" dirty="0"/>
            </a:br>
            <a:r>
              <a:rPr lang="en-US" sz="3100" b="1" i="1" dirty="0"/>
              <a:t>Mall</a:t>
            </a:r>
            <a:br>
              <a:rPr lang="en-US" sz="3100" b="1" i="1" dirty="0"/>
            </a:br>
            <a:r>
              <a:rPr lang="en-US" sz="3100" b="1" i="1" dirty="0"/>
              <a:t>University</a:t>
            </a:r>
            <a:br>
              <a:rPr lang="en-US" sz="1800" b="1" i="1" dirty="0"/>
            </a:br>
            <a:br>
              <a:rPr lang="en-US" sz="1800" b="1" dirty="0"/>
            </a:br>
            <a:br>
              <a:rPr lang="en-US" sz="1800" b="1" dirty="0"/>
            </a:br>
            <a:endParaRPr lang="en-US" sz="1800" b="1" dirty="0"/>
          </a:p>
        </p:txBody>
      </p:sp>
      <p:graphicFrame>
        <p:nvGraphicFramePr>
          <p:cNvPr id="18" name="Content Placeholder 9">
            <a:extLst>
              <a:ext uri="{FF2B5EF4-FFF2-40B4-BE49-F238E27FC236}">
                <a16:creationId xmlns:a16="http://schemas.microsoft.com/office/drawing/2014/main" id="{6200FD06-A5A9-BA42-8B0F-A71B12FB48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4015751"/>
              </p:ext>
            </p:extLst>
          </p:nvPr>
        </p:nvGraphicFramePr>
        <p:xfrm>
          <a:off x="4396336" y="88777"/>
          <a:ext cx="7795664" cy="66493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368593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3C42AA3-6DFB-4DB2-9B93-865DD60C6CC3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975" y="-6350"/>
            <a:ext cx="9344025" cy="686435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5773B3-0D03-A648-B572-2865D23B6EE4}"/>
              </a:ext>
            </a:extLst>
          </p:cNvPr>
          <p:cNvSpPr txBox="1"/>
          <p:nvPr/>
        </p:nvSpPr>
        <p:spPr>
          <a:xfrm>
            <a:off x="134911" y="449705"/>
            <a:ext cx="27131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New Jersey</a:t>
            </a:r>
          </a:p>
          <a:p>
            <a:r>
              <a:rPr lang="en-US" sz="2400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42717129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431</Words>
  <Application>Microsoft Macintosh PowerPoint</Application>
  <PresentationFormat>Widescreen</PresentationFormat>
  <Paragraphs>116</Paragraphs>
  <Slides>19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Ion</vt:lpstr>
      <vt:lpstr>Starbucks Market Analysis “Jersey Style”</vt:lpstr>
      <vt:lpstr>Analysis Team</vt:lpstr>
      <vt:lpstr>The Gurus want to know what’s brewing in New Jersey</vt:lpstr>
      <vt:lpstr>New Jersey Demographics    </vt:lpstr>
      <vt:lpstr>Demographic Details for top 20 Cities With the Most Starbucks</vt:lpstr>
      <vt:lpstr>PowerPoint Presentation</vt:lpstr>
      <vt:lpstr>OUTLIERS</vt:lpstr>
      <vt:lpstr>Location Types  Department Store Hospital Shopping Centers/ Stand Alone Airports Grocery Stores Hotels Trains Stations  Casino Highway Rest Area Mall University   </vt:lpstr>
      <vt:lpstr>PowerPoint Presentation</vt:lpstr>
      <vt:lpstr>PowerPoint Presentation</vt:lpstr>
      <vt:lpstr>Number of Starbucks with .5 miles of a train station (North/Central Jersey)</vt:lpstr>
      <vt:lpstr>Number of Starbucks with .5 miles of a train station (South Jersey)</vt:lpstr>
      <vt:lpstr>PowerPoint Presentation</vt:lpstr>
      <vt:lpstr>PowerPoint Presentation</vt:lpstr>
      <vt:lpstr>Let’s Look at the Competition</vt:lpstr>
      <vt:lpstr>PowerPoint Presentation</vt:lpstr>
      <vt:lpstr>Competition Analysis</vt:lpstr>
      <vt:lpstr>Analysis</vt:lpstr>
      <vt:lpstr>Questions: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Starbucks Market Analysis “Jersey Style”</dc:title>
  <dc:creator>Seth Porter</dc:creator>
  <cp:lastModifiedBy>Seth Porter</cp:lastModifiedBy>
  <cp:revision>3</cp:revision>
  <dcterms:created xsi:type="dcterms:W3CDTF">2019-03-09T17:00:36Z</dcterms:created>
  <dcterms:modified xsi:type="dcterms:W3CDTF">2019-03-09T17:11:32Z</dcterms:modified>
</cp:coreProperties>
</file>